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3797C6"/>
              </a:solidFill>
              <a:prstDash val="solid"/>
              <a:miter lim="400000"/>
            </a:ln>
          </a:left>
          <a:right>
            <a:ln w="12700" cap="flat">
              <a:solidFill>
                <a:srgbClr val="3797C6"/>
              </a:solidFill>
              <a:prstDash val="solid"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solidFill>
                <a:srgbClr val="3797C6"/>
              </a:solidFill>
              <a:prstDash val="solid"/>
              <a:miter lim="400000"/>
            </a:ln>
          </a:bottom>
          <a:insideH>
            <a:ln w="12700" cap="flat">
              <a:solidFill>
                <a:srgbClr val="3797C6"/>
              </a:solidFill>
              <a:prstDash val="solid"/>
              <a:miter lim="400000"/>
            </a:ln>
          </a:insideH>
          <a:insideV>
            <a:ln w="12700" cap="flat">
              <a:solidFill>
                <a:srgbClr val="3797C6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3797C6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solidFill>
                <a:srgbClr val="3797C6"/>
              </a:solidFill>
              <a:prstDash val="solid"/>
              <a:miter lim="400000"/>
            </a:ln>
          </a:bottom>
          <a:insideH>
            <a:ln w="12700" cap="flat">
              <a:solidFill>
                <a:srgbClr val="3797C6"/>
              </a:solidFill>
              <a:prstDash val="solid"/>
              <a:miter lim="400000"/>
            </a:ln>
          </a:insideH>
          <a:insideV>
            <a:ln w="12700" cap="flat">
              <a:solidFill>
                <a:srgbClr val="3797C6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solidFill>
                <a:srgbClr val="3797C6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3797C6"/>
              </a:solidFill>
              <a:prstDash val="solid"/>
              <a:miter lim="400000"/>
            </a:ln>
          </a:left>
          <a:right>
            <a:ln w="12700" cap="flat">
              <a:solidFill>
                <a:srgbClr val="3797C6"/>
              </a:solidFill>
              <a:prstDash val="solid"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797C6"/>
              </a:solidFill>
              <a:prstDash val="solid"/>
              <a:miter lim="400000"/>
            </a:ln>
          </a:insideH>
          <a:insideV>
            <a:ln w="12700" cap="flat">
              <a:solidFill>
                <a:srgbClr val="3797C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1.tif>
</file>

<file path=ppt/media/image10.png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Shape 12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>
            <a:off x="5009" y="4914304"/>
            <a:ext cx="24373982" cy="1"/>
          </a:xfrm>
          <a:prstGeom prst="line">
            <a:avLst/>
          </a:prstGeom>
          <a:ln w="63500">
            <a:solidFill>
              <a:srgbClr val="941100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642937">
              <a:defRPr sz="16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3" name="OU Chem &amp; Biochem                                                             CHEM5570-100                                                                 Fall 2022"/>
          <p:cNvSpPr/>
          <p:nvPr/>
        </p:nvSpPr>
        <p:spPr>
          <a:xfrm>
            <a:off x="-98422" y="13007275"/>
            <a:ext cx="24580844" cy="739421"/>
          </a:xfrm>
          <a:prstGeom prst="rect">
            <a:avLst/>
          </a:prstGeom>
          <a:solidFill>
            <a:schemeClr val="accent5">
              <a:hueOff val="-176146"/>
              <a:satOff val="3665"/>
              <a:lumOff val="-13986"/>
            </a:schemeClr>
          </a:solidFill>
          <a:ln w="12700"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 OU Chem &amp; Biochem                                                             CHEM5570-100                                                                 Fall 2022</a:t>
            </a:r>
          </a:p>
        </p:txBody>
      </p:sp>
      <p:sp>
        <p:nvSpPr>
          <p:cNvPr id="14" name="Title Text"/>
          <p:cNvSpPr txBox="1"/>
          <p:nvPr>
            <p:ph type="title"/>
          </p:nvPr>
        </p:nvSpPr>
        <p:spPr>
          <a:xfrm>
            <a:off x="4280296" y="-1143000"/>
            <a:ext cx="14716126" cy="4643438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9411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" name="Body Level One…"/>
          <p:cNvSpPr txBox="1"/>
          <p:nvPr>
            <p:ph type="body" sz="quarter" idx="1"/>
          </p:nvPr>
        </p:nvSpPr>
        <p:spPr>
          <a:xfrm>
            <a:off x="4280296" y="6045398"/>
            <a:ext cx="14716126" cy="4416917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–Johnny Appleseed"/>
          <p:cNvSpPr txBox="1"/>
          <p:nvPr>
            <p:ph type="body" sz="quarter" idx="21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7" name="“Type a quote here.”"/>
          <p:cNvSpPr txBox="1"/>
          <p:nvPr>
            <p:ph type="body" sz="quarter" idx="22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Image"/>
          <p:cNvSpPr/>
          <p:nvPr>
            <p:ph type="pic" idx="21"/>
          </p:nvPr>
        </p:nvSpPr>
        <p:spPr>
          <a:xfrm>
            <a:off x="1905000" y="0"/>
            <a:ext cx="21420093" cy="14287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</p:spPr>
        <p:txBody>
          <a:bodyPr/>
          <a:lstStyle>
            <a:lvl1pPr>
              <a:defRPr b="0" sz="1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Image"/>
          <p:cNvSpPr/>
          <p:nvPr>
            <p:ph type="pic" sz="half" idx="21"/>
          </p:nvPr>
        </p:nvSpPr>
        <p:spPr>
          <a:xfrm>
            <a:off x="5307210" y="892968"/>
            <a:ext cx="13751720" cy="91725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1" name="Title Text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>
            <a:lvl1pPr>
              <a:defRPr b="0" sz="1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2" name="Body Level One…"/>
          <p:cNvSpPr txBox="1"/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>
            <a:lvl1pPr>
              <a:defRPr b="0" sz="1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Image"/>
          <p:cNvSpPr/>
          <p:nvPr>
            <p:ph type="pic" idx="21"/>
          </p:nvPr>
        </p:nvSpPr>
        <p:spPr>
          <a:xfrm>
            <a:off x="6869906" y="892968"/>
            <a:ext cx="17377173" cy="1158478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9" name="Title Text"/>
          <p:cNvSpPr txBox="1"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b="0" sz="84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0" name="Body Level One…"/>
          <p:cNvSpPr txBox="1"/>
          <p:nvPr>
            <p:ph type="body" sz="quarter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4400">
                <a:latin typeface="+mn-lt"/>
                <a:ea typeface="+mn-ea"/>
                <a:cs typeface="+mn-cs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Image"/>
          <p:cNvSpPr/>
          <p:nvPr>
            <p:ph type="pic" sz="half" idx="21"/>
          </p:nvPr>
        </p:nvSpPr>
        <p:spPr>
          <a:xfrm>
            <a:off x="9423796" y="3661171"/>
            <a:ext cx="13260587" cy="884039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9" name="Title Text"/>
          <p:cNvSpPr txBox="1"/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</p:spPr>
        <p:txBody>
          <a:bodyPr/>
          <a:lstStyle>
            <a:lvl1pPr>
              <a:defRPr b="0" sz="1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0" name="Body Level One…"/>
          <p:cNvSpPr txBox="1"/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 anchor="ctr"/>
          <a:lstStyle>
            <a:lvl1pPr marL="465364" indent="-465364">
              <a:spcBef>
                <a:spcPts val="4500"/>
              </a:spcBef>
              <a:defRPr>
                <a:latin typeface="+mn-lt"/>
                <a:ea typeface="+mn-ea"/>
                <a:cs typeface="+mn-cs"/>
                <a:sym typeface="Helvetica Light"/>
              </a:defRPr>
            </a:lvl1pPr>
            <a:lvl2pPr marL="808264" indent="-465364">
              <a:spcBef>
                <a:spcPts val="4500"/>
              </a:spcBef>
              <a:defRPr sz="3800">
                <a:latin typeface="+mn-lt"/>
                <a:ea typeface="+mn-ea"/>
                <a:cs typeface="+mn-cs"/>
                <a:sym typeface="Helvetica Light"/>
              </a:defRPr>
            </a:lvl2pPr>
            <a:lvl3pPr marL="1151164" indent="-465364">
              <a:spcBef>
                <a:spcPts val="4500"/>
              </a:spcBef>
              <a:defRPr sz="3800">
                <a:latin typeface="+mn-lt"/>
                <a:ea typeface="+mn-ea"/>
                <a:cs typeface="+mn-cs"/>
                <a:sym typeface="Helvetica Light"/>
              </a:defRPr>
            </a:lvl3pPr>
            <a:lvl4pPr marL="1494064" indent="-465364">
              <a:spcBef>
                <a:spcPts val="4500"/>
              </a:spcBef>
              <a:defRPr sz="3800">
                <a:latin typeface="+mn-lt"/>
                <a:ea typeface="+mn-ea"/>
                <a:cs typeface="+mn-cs"/>
                <a:sym typeface="Helvetica Light"/>
              </a:defRPr>
            </a:lvl4pPr>
            <a:lvl5pPr marL="1836964" indent="-465364">
              <a:spcBef>
                <a:spcPts val="4500"/>
              </a:spcBef>
              <a:defRPr sz="3800">
                <a:latin typeface="+mn-lt"/>
                <a:ea typeface="+mn-ea"/>
                <a:cs typeface="+mn-cs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Body Level One…"/>
          <p:cNvSpPr txBox="1"/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 anchor="ctr"/>
          <a:lstStyle>
            <a:lvl1pPr marL="617361" indent="-617361">
              <a:defRPr sz="5000">
                <a:latin typeface="+mn-lt"/>
                <a:ea typeface="+mn-ea"/>
                <a:cs typeface="+mn-cs"/>
                <a:sym typeface="Helvetica Light"/>
              </a:defRPr>
            </a:lvl1pPr>
            <a:lvl2pPr marL="1061861" indent="-617361">
              <a:defRPr sz="5000">
                <a:latin typeface="+mn-lt"/>
                <a:ea typeface="+mn-ea"/>
                <a:cs typeface="+mn-cs"/>
                <a:sym typeface="Helvetica Light"/>
              </a:defRPr>
            </a:lvl2pPr>
            <a:lvl3pPr marL="1506361" indent="-617361">
              <a:defRPr sz="5000">
                <a:latin typeface="+mn-lt"/>
                <a:ea typeface="+mn-ea"/>
                <a:cs typeface="+mn-cs"/>
                <a:sym typeface="Helvetica Light"/>
              </a:defRPr>
            </a:lvl3pPr>
            <a:lvl4pPr marL="1950861" indent="-617361">
              <a:defRPr sz="5000">
                <a:latin typeface="+mn-lt"/>
                <a:ea typeface="+mn-ea"/>
                <a:cs typeface="+mn-cs"/>
                <a:sym typeface="Helvetica Light"/>
              </a:defRPr>
            </a:lvl4pPr>
            <a:lvl5pPr marL="2395361" indent="-617361">
              <a:defRPr sz="5000">
                <a:latin typeface="+mn-lt"/>
                <a:ea typeface="+mn-ea"/>
                <a:cs typeface="+mn-cs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Image"/>
          <p:cNvSpPr/>
          <p:nvPr>
            <p:ph type="pic" sz="quarter" idx="21"/>
          </p:nvPr>
        </p:nvSpPr>
        <p:spPr>
          <a:xfrm>
            <a:off x="12442031" y="7069144"/>
            <a:ext cx="8518923" cy="568224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7" name="Image"/>
          <p:cNvSpPr/>
          <p:nvPr>
            <p:ph type="pic" sz="quarter" idx="22"/>
          </p:nvPr>
        </p:nvSpPr>
        <p:spPr>
          <a:xfrm>
            <a:off x="12192000" y="1246988"/>
            <a:ext cx="8251032" cy="55006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8" name="Image"/>
          <p:cNvSpPr/>
          <p:nvPr>
            <p:ph type="pic" idx="23"/>
          </p:nvPr>
        </p:nvSpPr>
        <p:spPr>
          <a:xfrm>
            <a:off x="-291704" y="1250156"/>
            <a:ext cx="16841392" cy="1122759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-355532" y="1884164"/>
            <a:ext cx="24632071" cy="1"/>
          </a:xfrm>
          <a:prstGeom prst="line">
            <a:avLst/>
          </a:prstGeom>
          <a:ln w="63500">
            <a:solidFill>
              <a:srgbClr val="941100"/>
            </a:solidFill>
            <a:miter lim="400000"/>
          </a:ln>
          <a:effectLst>
            <a:reflection blurRad="0" stA="20394" stPos="0" endA="0" endPos="40000" dist="0" dir="5400000" fadeDir="5400000" sx="100000" sy="-100000" kx="0" ky="0" algn="bl" rotWithShape="0"/>
          </a:effectLst>
        </p:spPr>
        <p:txBody>
          <a:bodyPr lIns="71437" tIns="71437" rIns="71437" bIns="71437" anchor="ctr"/>
          <a:lstStyle/>
          <a:p>
            <a:pPr algn="l" defTabSz="642937">
              <a:defRPr sz="16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530328" y="392348"/>
            <a:ext cx="15609094" cy="1300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38601" y="2327115"/>
            <a:ext cx="22906798" cy="11014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2pPr marL="1037166" indent="-592666">
              <a:defRPr sz="3200"/>
            </a:lvl2pPr>
            <a:lvl3pPr marL="1511300" indent="-622300">
              <a:defRPr sz="2800"/>
            </a:lvl3pPr>
            <a:lvl4pPr marL="1926166" indent="-592666">
              <a:defRPr sz="2400"/>
            </a:lvl4pPr>
            <a:lvl5pPr marL="2389187" indent="-611187">
              <a:defRPr sz="22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600" u="none">
          <a:solidFill>
            <a:schemeClr val="accent5">
              <a:hueOff val="-176146"/>
              <a:satOff val="3665"/>
              <a:lumOff val="-13986"/>
            </a:schemeClr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600" u="none">
          <a:solidFill>
            <a:schemeClr val="accent5">
              <a:hueOff val="-176146"/>
              <a:satOff val="3665"/>
              <a:lumOff val="-13986"/>
            </a:schemeClr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600" u="none">
          <a:solidFill>
            <a:schemeClr val="accent5">
              <a:hueOff val="-176146"/>
              <a:satOff val="3665"/>
              <a:lumOff val="-13986"/>
            </a:schemeClr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600" u="none">
          <a:solidFill>
            <a:schemeClr val="accent5">
              <a:hueOff val="-176146"/>
              <a:satOff val="3665"/>
              <a:lumOff val="-13986"/>
            </a:schemeClr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600" u="none">
          <a:solidFill>
            <a:schemeClr val="accent5">
              <a:hueOff val="-176146"/>
              <a:satOff val="3665"/>
              <a:lumOff val="-13986"/>
            </a:schemeClr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600" u="none">
          <a:solidFill>
            <a:schemeClr val="accent5">
              <a:hueOff val="-176146"/>
              <a:satOff val="3665"/>
              <a:lumOff val="-13986"/>
            </a:schemeClr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600" u="none">
          <a:solidFill>
            <a:schemeClr val="accent5">
              <a:hueOff val="-176146"/>
              <a:satOff val="3665"/>
              <a:lumOff val="-13986"/>
            </a:schemeClr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600" u="none">
          <a:solidFill>
            <a:schemeClr val="accent5">
              <a:hueOff val="-176146"/>
              <a:satOff val="3665"/>
              <a:lumOff val="-13986"/>
            </a:schemeClr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5600" u="none">
          <a:solidFill>
            <a:schemeClr val="accent5">
              <a:hueOff val="-176146"/>
              <a:satOff val="3665"/>
              <a:lumOff val="-13986"/>
            </a:schemeClr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03250" marR="0" indent="-603250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148291" marR="0" indent="-703791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733550" marR="0" indent="-844550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271888" marR="0" indent="-938388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833687" marR="0" indent="-1055687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91694" marR="0" indent="-469194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36194" marR="0" indent="-469194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80694" marR="0" indent="-469194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25194" marR="0" indent="-469194" algn="l" defTabSz="821531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iki.nci.nih.gov/display/ncidtpdata/compound+sets" TargetMode="External"/><Relationship Id="rId3" Type="http://schemas.openxmlformats.org/officeDocument/2006/relationships/hyperlink" Target="https://zinc.docking.org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csb.scripps.edu/mgltools/downloads/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Molecular Docking with Chimera and AutoDockVina…"/>
          <p:cNvSpPr txBox="1"/>
          <p:nvPr>
            <p:ph type="ctrTitle"/>
          </p:nvPr>
        </p:nvSpPr>
        <p:spPr>
          <a:xfrm>
            <a:off x="-1715573" y="558780"/>
            <a:ext cx="27282242" cy="346523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40000"/>
              </a:lnSpc>
              <a:defRPr sz="75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Molecular Docking with Chimera and AutoDockVina</a:t>
            </a:r>
          </a:p>
          <a:p>
            <a:pPr>
              <a:lnSpc>
                <a:spcPct val="140000"/>
              </a:lnSpc>
              <a:defRPr sz="75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Part II</a:t>
            </a:r>
          </a:p>
        </p:txBody>
      </p:sp>
      <p:sp>
        <p:nvSpPr>
          <p:cNvPr id="123" name="CCATS Group"/>
          <p:cNvSpPr txBox="1"/>
          <p:nvPr/>
        </p:nvSpPr>
        <p:spPr>
          <a:xfrm>
            <a:off x="4512095" y="4728131"/>
            <a:ext cx="15252651" cy="20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 fontScale="100000" lnSpcReduction="0"/>
          </a:bodyPr>
          <a:lstStyle>
            <a:lvl1pPr>
              <a:lnSpc>
                <a:spcPct val="150000"/>
              </a:lnSpc>
              <a:defRPr b="1">
                <a:solidFill>
                  <a:srgbClr val="9411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 sz="6600"/>
            </a:pPr>
            <a:r>
              <a:rPr sz="5000"/>
              <a:t>CCATS Group</a:t>
            </a:r>
          </a:p>
        </p:txBody>
      </p:sp>
      <p:pic>
        <p:nvPicPr>
          <p:cNvPr id="1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67923" y="7433292"/>
            <a:ext cx="9140996" cy="49704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ocking Venetoclas to Bcl-2 (Command Line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Docking Venetoclas to Bcl-2 (Command Line)</a:t>
            </a:r>
          </a:p>
        </p:txBody>
      </p:sp>
      <p:sp>
        <p:nvSpPr>
          <p:cNvPr id="166" name="File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Files:</a:t>
            </a:r>
          </a:p>
          <a:p>
            <a:pPr lvl="1" marL="952500" indent="-508000"/>
            <a:r>
              <a:t>venetoclax.pdbqt (ligand)</a:t>
            </a:r>
          </a:p>
          <a:p>
            <a:pPr lvl="1" marL="952500" indent="-508000"/>
            <a:r>
              <a:t>6o0k_protein_clean.pdbqt (receptor)</a:t>
            </a:r>
          </a:p>
          <a:p>
            <a:pPr lvl="1" marL="952500" indent="-508000"/>
            <a:r>
              <a:t>dock.conf (information on protein file, search box, and CPU)</a:t>
            </a:r>
          </a:p>
          <a:p>
            <a:pPr lvl="1" marL="952500" indent="-508000"/>
            <a:r>
              <a:t>rundocking.slurm (SLURM submission script to run vina on HPC)</a:t>
            </a:r>
          </a:p>
          <a:p>
            <a:pPr/>
            <a:r>
              <a:t>Steps:</a:t>
            </a:r>
          </a:p>
          <a:p>
            <a:pPr lvl="1" marL="952500" indent="-508000"/>
            <a:r>
              <a:t>Modify the dock.conf file to include search box info from previous tutorial</a:t>
            </a:r>
          </a:p>
          <a:p>
            <a:pPr lvl="1" marL="952500" indent="-508000"/>
            <a:r>
              <a:t>Run job:</a:t>
            </a:r>
          </a:p>
          <a:p>
            <a:pPr lvl="2" marL="1333500" indent="-444500"/>
            <a:r>
              <a:t>sbatch rundocking.slurm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Screen Shot 2022-08-29 at 12.54.28 PM.png" descr="Screen Shot 2022-08-29 at 12.54.2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27694" y="2317033"/>
            <a:ext cx="16384299" cy="4913579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ventoclax (rundocking.slurm - the submitting script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14732">
              <a:defRPr sz="4872"/>
            </a:lvl1pPr>
          </a:lstStyle>
          <a:p>
            <a:pPr/>
            <a:r>
              <a:t>ventoclax (rundocking.slurm - the submitting script)</a:t>
            </a:r>
          </a:p>
        </p:txBody>
      </p:sp>
      <p:sp>
        <p:nvSpPr>
          <p:cNvPr id="170" name="First line is always the shebang"/>
          <p:cNvSpPr txBox="1"/>
          <p:nvPr/>
        </p:nvSpPr>
        <p:spPr>
          <a:xfrm>
            <a:off x="62605" y="2107483"/>
            <a:ext cx="1845016" cy="2285973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marL="422275" indent="-422275" algn="l" defTabSz="575071">
              <a:spcBef>
                <a:spcPts val="4100"/>
              </a:spcBef>
              <a:buSzPct val="75000"/>
              <a:buChar char="•"/>
              <a:defRPr sz="245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First line is always the shebang </a:t>
            </a:r>
          </a:p>
        </p:txBody>
      </p:sp>
      <p:sp>
        <p:nvSpPr>
          <p:cNvPr id="171" name="SLURM batch commands for submitting jobs…"/>
          <p:cNvSpPr txBox="1"/>
          <p:nvPr>
            <p:ph type="body" sz="quarter" idx="1"/>
          </p:nvPr>
        </p:nvSpPr>
        <p:spPr>
          <a:xfrm>
            <a:off x="18881264" y="2327115"/>
            <a:ext cx="4764136" cy="11014979"/>
          </a:xfrm>
          <a:prstGeom prst="rect">
            <a:avLst/>
          </a:prstGeom>
          <a:ln w="127000">
            <a:solidFill>
              <a:srgbClr val="941100"/>
            </a:solidFill>
          </a:ln>
        </p:spPr>
        <p:txBody>
          <a:bodyPr/>
          <a:lstStyle/>
          <a:p>
            <a:pPr marL="591184" indent="-591184" defTabSz="805100">
              <a:spcBef>
                <a:spcPts val="5700"/>
              </a:spcBef>
              <a:defRPr sz="3724"/>
            </a:pPr>
            <a:r>
              <a:t>SLURM batch commands for submitting jobs</a:t>
            </a:r>
          </a:p>
          <a:p>
            <a:pPr lvl="1" marL="933450" indent="-497840" defTabSz="805100">
              <a:spcBef>
                <a:spcPts val="5700"/>
              </a:spcBef>
              <a:defRPr sz="3136"/>
            </a:pPr>
            <a:r>
              <a:t>Partition - group of nodes based on hardware (debug is for short 30 min jobs)</a:t>
            </a:r>
          </a:p>
          <a:p>
            <a:pPr lvl="1" marL="933450" indent="-497840" defTabSz="805100">
              <a:spcBef>
                <a:spcPts val="5700"/>
              </a:spcBef>
              <a:defRPr sz="3136"/>
            </a:pPr>
            <a:r>
              <a:t>ntask - # of tasks expected</a:t>
            </a:r>
          </a:p>
          <a:p>
            <a:pPr lvl="1" marL="933450" indent="-497840" defTabSz="805100">
              <a:spcBef>
                <a:spcPts val="5700"/>
              </a:spcBef>
              <a:defRPr sz="3136"/>
            </a:pPr>
            <a:r>
              <a:t>Output/error - gives output/error file with job ID as name</a:t>
            </a:r>
          </a:p>
          <a:p>
            <a:pPr lvl="1" marL="933450" indent="-497840" defTabSz="805100">
              <a:spcBef>
                <a:spcPts val="5700"/>
              </a:spcBef>
              <a:defRPr sz="3136"/>
            </a:pPr>
            <a:r>
              <a:t>Time - requested time</a:t>
            </a:r>
          </a:p>
        </p:txBody>
      </p:sp>
      <p:sp>
        <p:nvSpPr>
          <p:cNvPr id="172" name="Rectangle"/>
          <p:cNvSpPr/>
          <p:nvPr/>
        </p:nvSpPr>
        <p:spPr>
          <a:xfrm>
            <a:off x="2544088" y="2585812"/>
            <a:ext cx="3934771" cy="2183320"/>
          </a:xfrm>
          <a:prstGeom prst="rect">
            <a:avLst/>
          </a:prstGeom>
          <a:ln w="38100">
            <a:solidFill>
              <a:srgbClr val="941100"/>
            </a:solidFill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73" name="Line"/>
          <p:cNvSpPr/>
          <p:nvPr/>
        </p:nvSpPr>
        <p:spPr>
          <a:xfrm>
            <a:off x="6516538" y="3486630"/>
            <a:ext cx="12231797" cy="1"/>
          </a:xfrm>
          <a:prstGeom prst="line">
            <a:avLst/>
          </a:prstGeom>
          <a:ln w="114300">
            <a:solidFill>
              <a:srgbClr val="9411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74" name="Using software installed on OSCER"/>
          <p:cNvSpPr txBox="1"/>
          <p:nvPr/>
        </p:nvSpPr>
        <p:spPr>
          <a:xfrm>
            <a:off x="7442977" y="5284547"/>
            <a:ext cx="7093431" cy="675611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marL="530859" indent="-530859" algn="l" defTabSz="722947">
              <a:spcBef>
                <a:spcPts val="5100"/>
              </a:spcBef>
              <a:buSzPct val="75000"/>
              <a:buChar char="•"/>
              <a:defRPr sz="308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Using software installed on OSCER</a:t>
            </a:r>
          </a:p>
        </p:txBody>
      </p:sp>
      <p:sp>
        <p:nvSpPr>
          <p:cNvPr id="175" name="Once the modules are loaded you can call “vina”…"/>
          <p:cNvSpPr txBox="1"/>
          <p:nvPr/>
        </p:nvSpPr>
        <p:spPr>
          <a:xfrm>
            <a:off x="798523" y="7600594"/>
            <a:ext cx="17615545" cy="5735992"/>
          </a:xfrm>
          <a:prstGeom prst="rect">
            <a:avLst/>
          </a:prstGeom>
          <a:ln w="1270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/>
          <a:p>
            <a:pPr marL="554990" indent="-554990" algn="l" defTabSz="755808">
              <a:spcBef>
                <a:spcPts val="5400"/>
              </a:spcBef>
              <a:buSzPct val="75000"/>
              <a:buChar char="•"/>
              <a:defRPr sz="3496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Once the modules are loaded you can call “vina”</a:t>
            </a:r>
          </a:p>
          <a:p>
            <a:pPr marL="554990" indent="-554990" algn="l" defTabSz="755808">
              <a:spcBef>
                <a:spcPts val="5400"/>
              </a:spcBef>
              <a:buSzPct val="75000"/>
              <a:buChar char="•"/>
              <a:defRPr sz="3496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- - config : point to the configuration file</a:t>
            </a:r>
          </a:p>
          <a:p>
            <a:pPr marL="554990" indent="-554990" algn="l" defTabSz="755808">
              <a:spcBef>
                <a:spcPts val="5400"/>
              </a:spcBef>
              <a:buSzPct val="75000"/>
              <a:buChar char="•"/>
              <a:defRPr sz="3496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- - ligand : point to the ligand file</a:t>
            </a:r>
          </a:p>
          <a:p>
            <a:pPr marL="554990" indent="-554990" algn="l" defTabSz="755808">
              <a:spcBef>
                <a:spcPts val="5400"/>
              </a:spcBef>
              <a:buSzPct val="75000"/>
              <a:buChar char="•"/>
              <a:defRPr sz="3496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- - out : output the docking result</a:t>
            </a:r>
          </a:p>
          <a:p>
            <a:pPr marL="554990" indent="-554990" algn="l" defTabSz="755808">
              <a:spcBef>
                <a:spcPts val="5400"/>
              </a:spcBef>
              <a:buSzPct val="75000"/>
              <a:buChar char="•"/>
              <a:defRPr sz="3496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- - log : print a log file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virtual_scree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3"/>
            <a:r>
              <a:t>virtual_screening</a:t>
            </a:r>
          </a:p>
        </p:txBody>
      </p:sp>
      <p:sp>
        <p:nvSpPr>
          <p:cNvPr id="178" name="The folder is organized as follows:…"/>
          <p:cNvSpPr txBox="1"/>
          <p:nvPr>
            <p:ph type="body" idx="1"/>
          </p:nvPr>
        </p:nvSpPr>
        <p:spPr>
          <a:xfrm>
            <a:off x="738601" y="2327115"/>
            <a:ext cx="13172879" cy="11014979"/>
          </a:xfrm>
          <a:prstGeom prst="rect">
            <a:avLst/>
          </a:prstGeom>
        </p:spPr>
        <p:txBody>
          <a:bodyPr/>
          <a:lstStyle/>
          <a:p>
            <a:pPr/>
            <a:r>
              <a:t>The folder is organized as follows:</a:t>
            </a:r>
          </a:p>
          <a:p>
            <a:pPr lvl="1" marL="952500" indent="-508000"/>
            <a:r>
              <a:t>Docking (template files)</a:t>
            </a:r>
          </a:p>
          <a:p>
            <a:pPr lvl="2" marL="1333500" indent="-444500"/>
            <a:r>
              <a:t>no_external_lib (Made for readability)</a:t>
            </a:r>
          </a:p>
          <a:p>
            <a:pPr lvl="3" marL="1714500" indent="-381000"/>
            <a:r>
              <a:t>dock.conf (information on protein file, search box, and CPU)</a:t>
            </a:r>
          </a:p>
          <a:p>
            <a:pPr lvl="3" marL="1714500" indent="-381000"/>
            <a:r>
              <a:t>Compounds (compound library)</a:t>
            </a:r>
          </a:p>
          <a:p>
            <a:pPr lvl="3" marL="1714500" indent="-381000"/>
            <a:r>
              <a:t>Receptor (protein file)</a:t>
            </a:r>
          </a:p>
          <a:p>
            <a:pPr lvl="3" marL="1714500" indent="-381000"/>
            <a:r>
              <a:t>setup.sh (makes a list of compound names; returns job_id.index)</a:t>
            </a:r>
          </a:p>
          <a:p>
            <a:pPr lvl="3" marL="1714500" indent="-381000"/>
            <a:r>
              <a:t>rundocking.slurm (submission script for VS of 10 compounds at a time)</a:t>
            </a:r>
          </a:p>
          <a:p>
            <a:pPr lvl="1" marL="952500" indent="-508000"/>
            <a:r>
              <a:t>Results (Contains my docking results and CPU test runs)</a:t>
            </a:r>
          </a:p>
        </p:txBody>
      </p:sp>
      <p:sp>
        <p:nvSpPr>
          <p:cNvPr id="179" name="gnu_parallel_2core (Uses GNU parallel to optimize serial jobs)…"/>
          <p:cNvSpPr txBox="1"/>
          <p:nvPr/>
        </p:nvSpPr>
        <p:spPr>
          <a:xfrm>
            <a:off x="12448001" y="924266"/>
            <a:ext cx="11842511" cy="11517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/>
          <a:p>
            <a:pPr marL="603250" indent="-603250" algn="l">
              <a:spcBef>
                <a:spcPts val="5900"/>
              </a:spcBef>
              <a:buSzPct val="75000"/>
              <a:buChar char="•"/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algn="l">
              <a:spcBef>
                <a:spcPts val="59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1" algn="l">
              <a:spcBef>
                <a:spcPts val="59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pPr>
          </a:p>
          <a:p>
            <a:pPr lvl="3" marL="1802694" indent="-469194" algn="l">
              <a:spcBef>
                <a:spcPts val="5900"/>
              </a:spcBef>
              <a:buSzPct val="75000"/>
              <a:buChar char="•"/>
              <a:defRPr sz="28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gnu_parallel_2core (Uses GNU parallel to optimize serial jobs)</a:t>
            </a:r>
          </a:p>
          <a:p>
            <a:pPr lvl="4" marL="2247194" indent="-469194" algn="l">
              <a:spcBef>
                <a:spcPts val="5900"/>
              </a:spcBef>
              <a:buSzPct val="75000"/>
              <a:buChar char="•"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dock.conf (information on protein file, search box, CPU)</a:t>
            </a:r>
          </a:p>
          <a:p>
            <a:pPr lvl="4" marL="2247194" indent="-469194" algn="l">
              <a:spcBef>
                <a:spcPts val="5900"/>
              </a:spcBef>
              <a:buSzPct val="75000"/>
              <a:buChar char="•"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Compounds (compound library)</a:t>
            </a:r>
          </a:p>
          <a:p>
            <a:pPr lvl="4" marL="2247194" indent="-469194" algn="l">
              <a:spcBef>
                <a:spcPts val="5900"/>
              </a:spcBef>
              <a:buSzPct val="75000"/>
              <a:buChar char="•"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Receptor (protein)</a:t>
            </a:r>
          </a:p>
          <a:p>
            <a:pPr lvl="4" marL="2127250" indent="-349250" algn="l">
              <a:spcBef>
                <a:spcPts val="5900"/>
              </a:spcBef>
              <a:buSzPct val="75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setup.sh (makes a list of compound names; returns job_id.index)</a:t>
            </a:r>
          </a:p>
          <a:p>
            <a:pPr lvl="4" marL="2127250" indent="-349250" algn="l">
              <a:spcBef>
                <a:spcPts val="5900"/>
              </a:spcBef>
              <a:buSzPct val="75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rundocking.sh (Takes argument, finds compound, runs Vina)</a:t>
            </a:r>
          </a:p>
          <a:p>
            <a:pPr lvl="4" marL="2127250" indent="-349250" algn="l">
              <a:spcBef>
                <a:spcPts val="5900"/>
              </a:spcBef>
              <a:buSzPct val="75000"/>
              <a:buChar char="•"/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runparallel.slurm (submission script for VS, 2 cores/job (10 jobs)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no_external_lib (~13 min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no_external_lib (~13 min)</a:t>
            </a:r>
          </a:p>
        </p:txBody>
      </p:sp>
      <p:sp>
        <p:nvSpPr>
          <p:cNvPr id="182" name="Go to the fold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9194" indent="-469194"/>
            <a:r>
              <a:t>Go to the folder</a:t>
            </a:r>
          </a:p>
          <a:p>
            <a:pPr lvl="1" marL="839611" indent="-395111"/>
            <a:r>
              <a:t>Cd virtual_screening/no_external_lib</a:t>
            </a:r>
          </a:p>
          <a:p>
            <a:pPr marL="469194" indent="-469194"/>
            <a:r>
              <a:t>Prepare the compound list by:</a:t>
            </a:r>
          </a:p>
          <a:p>
            <a:pPr lvl="1" marL="839611" indent="-395111"/>
            <a:r>
              <a:t>Bash setup.sh</a:t>
            </a:r>
          </a:p>
          <a:p>
            <a:pPr marL="469194" indent="-469194"/>
            <a:r>
              <a:t>Modify the dock.conf for the search volume, CPU, and location of the protein file</a:t>
            </a:r>
          </a:p>
          <a:p>
            <a:pPr marL="469194" indent="-469194"/>
            <a:r>
              <a:t>Submit the SLURM script:</a:t>
            </a:r>
          </a:p>
          <a:p>
            <a:pPr lvl="1" marL="839611" indent="-395111"/>
            <a:r>
              <a:t>Sbatch rundocking.slurm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no_external_lib (rundocking.slurm - the submitting script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49009">
              <a:defRPr sz="4424"/>
            </a:lvl1pPr>
          </a:lstStyle>
          <a:p>
            <a:pPr/>
            <a:r>
              <a:t>no_external_lib (rundocking.slurm - the submitting script)</a:t>
            </a:r>
          </a:p>
        </p:txBody>
      </p:sp>
      <p:sp>
        <p:nvSpPr>
          <p:cNvPr id="185" name="SLURM batch commands for submitting jobs…"/>
          <p:cNvSpPr txBox="1"/>
          <p:nvPr>
            <p:ph type="body" sz="quarter" idx="1"/>
          </p:nvPr>
        </p:nvSpPr>
        <p:spPr>
          <a:xfrm>
            <a:off x="18881264" y="2327115"/>
            <a:ext cx="4764136" cy="11014979"/>
          </a:xfrm>
          <a:prstGeom prst="rect">
            <a:avLst/>
          </a:prstGeom>
          <a:ln w="127000">
            <a:solidFill>
              <a:srgbClr val="941100"/>
            </a:solidFill>
          </a:ln>
        </p:spPr>
        <p:txBody>
          <a:bodyPr/>
          <a:lstStyle/>
          <a:p>
            <a:pPr marL="542925" indent="-542925" defTabSz="739378">
              <a:spcBef>
                <a:spcPts val="5300"/>
              </a:spcBef>
              <a:defRPr sz="3420"/>
            </a:pPr>
            <a:r>
              <a:t>SLURM batch commands for submitting jobs</a:t>
            </a:r>
          </a:p>
          <a:p>
            <a:pPr lvl="1" marL="857250" indent="-457200" defTabSz="739378">
              <a:spcBef>
                <a:spcPts val="5300"/>
              </a:spcBef>
              <a:defRPr sz="2880"/>
            </a:pPr>
            <a:r>
              <a:t>Partition - group of nodes based on hardware (debug is for short 30 min jobs)</a:t>
            </a:r>
          </a:p>
          <a:p>
            <a:pPr lvl="1" marL="857250" indent="-457200" defTabSz="739378">
              <a:spcBef>
                <a:spcPts val="5300"/>
              </a:spcBef>
              <a:defRPr sz="2880"/>
            </a:pPr>
            <a:r>
              <a:t>Exclusive - request entire node to yourself</a:t>
            </a:r>
          </a:p>
          <a:p>
            <a:pPr lvl="1" marL="857250" indent="-457200" defTabSz="739378">
              <a:spcBef>
                <a:spcPts val="5300"/>
              </a:spcBef>
              <a:defRPr sz="2880"/>
            </a:pPr>
            <a:r>
              <a:t>ntask - # of tasks expected</a:t>
            </a:r>
          </a:p>
          <a:p>
            <a:pPr lvl="1" marL="857250" indent="-457200" defTabSz="739378">
              <a:spcBef>
                <a:spcPts val="5300"/>
              </a:spcBef>
              <a:defRPr sz="2880"/>
            </a:pPr>
            <a:r>
              <a:t>Output/error - gives output/error file with job ID as name</a:t>
            </a:r>
          </a:p>
          <a:p>
            <a:pPr lvl="1" marL="857250" indent="-457200" defTabSz="739378">
              <a:spcBef>
                <a:spcPts val="5300"/>
              </a:spcBef>
              <a:defRPr sz="2880"/>
            </a:pPr>
            <a:r>
              <a:t>Time - requested time</a:t>
            </a:r>
          </a:p>
        </p:txBody>
      </p:sp>
      <p:pic>
        <p:nvPicPr>
          <p:cNvPr id="186" name="Screen Shot 2022-08-29 at 10.56.46 AM.png" descr="Screen Shot 2022-08-29 at 10.56.46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3714" y="2133600"/>
            <a:ext cx="17882766" cy="11256158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Rectangle"/>
          <p:cNvSpPr/>
          <p:nvPr/>
        </p:nvSpPr>
        <p:spPr>
          <a:xfrm>
            <a:off x="1027832" y="2452555"/>
            <a:ext cx="3934771" cy="2068150"/>
          </a:xfrm>
          <a:prstGeom prst="rect">
            <a:avLst/>
          </a:prstGeom>
          <a:ln w="38100">
            <a:solidFill>
              <a:srgbClr val="941100"/>
            </a:solidFill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88" name="Line"/>
          <p:cNvSpPr/>
          <p:nvPr/>
        </p:nvSpPr>
        <p:spPr>
          <a:xfrm>
            <a:off x="4962181" y="3486630"/>
            <a:ext cx="13824254" cy="1"/>
          </a:xfrm>
          <a:prstGeom prst="line">
            <a:avLst/>
          </a:prstGeom>
          <a:ln w="114300">
            <a:solidFill>
              <a:srgbClr val="9411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89" name="Using software installed on OSCER"/>
          <p:cNvSpPr txBox="1"/>
          <p:nvPr/>
        </p:nvSpPr>
        <p:spPr>
          <a:xfrm>
            <a:off x="5539836" y="4953900"/>
            <a:ext cx="7093431" cy="675610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marL="530859" indent="-530859" algn="l" defTabSz="722947">
              <a:spcBef>
                <a:spcPts val="5100"/>
              </a:spcBef>
              <a:buSzPct val="75000"/>
              <a:buChar char="•"/>
              <a:defRPr sz="308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Using software installed on OSCER</a:t>
            </a:r>
          </a:p>
        </p:txBody>
      </p:sp>
      <p:sp>
        <p:nvSpPr>
          <p:cNvPr id="190" name="Makes docking folder"/>
          <p:cNvSpPr txBox="1"/>
          <p:nvPr/>
        </p:nvSpPr>
        <p:spPr>
          <a:xfrm>
            <a:off x="3559627" y="5770789"/>
            <a:ext cx="4827636" cy="675610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marL="530859" indent="-530859" algn="l" defTabSz="722947">
              <a:spcBef>
                <a:spcPts val="5100"/>
              </a:spcBef>
              <a:buSzPct val="75000"/>
              <a:buChar char="•"/>
              <a:defRPr sz="308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Makes docking folder</a:t>
            </a:r>
          </a:p>
        </p:txBody>
      </p:sp>
      <p:sp>
        <p:nvSpPr>
          <p:cNvPr id="191" name="Open the file job_id.index, read 10 lines, run vina for each line in the background, and then wait for all jobs to finish before running the next 10 lines."/>
          <p:cNvSpPr txBox="1"/>
          <p:nvPr/>
        </p:nvSpPr>
        <p:spPr>
          <a:xfrm>
            <a:off x="7389699" y="6907549"/>
            <a:ext cx="10415658" cy="2348003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marL="603250" indent="-603250" algn="l">
              <a:spcBef>
                <a:spcPts val="5900"/>
              </a:spcBef>
              <a:buSzPct val="75000"/>
              <a:buChar char="•"/>
              <a:defRPr sz="3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Open the file job_id.index, read 10 lines, run vina for each line in the background, and then wait for all jobs to finish before running the next 10 lines.</a:t>
            </a:r>
          </a:p>
        </p:txBody>
      </p:sp>
      <p:sp>
        <p:nvSpPr>
          <p:cNvPr id="192" name="First line is always the shebang"/>
          <p:cNvSpPr txBox="1"/>
          <p:nvPr/>
        </p:nvSpPr>
        <p:spPr>
          <a:xfrm>
            <a:off x="6009922" y="2069383"/>
            <a:ext cx="3393735" cy="966598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marL="440372" indent="-440372" algn="l" defTabSz="599717">
              <a:spcBef>
                <a:spcPts val="4300"/>
              </a:spcBef>
              <a:buSzPct val="75000"/>
              <a:buChar char="•"/>
              <a:defRPr sz="2555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First line is always the shebang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nu_parallel_2cores (~11 min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gnu_parallel_2cores (~11 min)</a:t>
            </a:r>
          </a:p>
        </p:txBody>
      </p:sp>
      <p:sp>
        <p:nvSpPr>
          <p:cNvPr id="195" name="From the no_external_lib folder, we can go to this folder by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9194" indent="-469194"/>
            <a:r>
              <a:t>From the no_external_lib folder, we can go to this folder by:</a:t>
            </a:r>
          </a:p>
          <a:p>
            <a:pPr lvl="1" marL="839611" indent="-395111"/>
            <a:r>
              <a:t>Cd ../gnu_parallel_2cores</a:t>
            </a:r>
          </a:p>
          <a:p>
            <a:pPr marL="469194" indent="-469194"/>
            <a:r>
              <a:t>Prepare the compound list by:</a:t>
            </a:r>
          </a:p>
          <a:p>
            <a:pPr lvl="1" marL="839611" indent="-395111"/>
            <a:r>
              <a:t>Bash setup.sh</a:t>
            </a:r>
          </a:p>
          <a:p>
            <a:pPr marL="469194" indent="-469194"/>
            <a:r>
              <a:t>Modify the dock.conf for the search volume, CPU, and location of the protein file</a:t>
            </a:r>
          </a:p>
          <a:p>
            <a:pPr lvl="1" marL="839611" indent="-395111"/>
            <a:r>
              <a:t>Could be copied from the previous folder by: cp ../no_external_lib/dock.conf .</a:t>
            </a:r>
          </a:p>
          <a:p>
            <a:pPr marL="469194" indent="-469194"/>
            <a:r>
              <a:t>Submit the SLURM script:</a:t>
            </a:r>
          </a:p>
          <a:p>
            <a:pPr lvl="1" marL="839611" indent="-395111"/>
            <a:r>
              <a:t>Sbatch runparallel.slurm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Screen Shot 2022-08-29 at 12.02.30 PM.png" descr="Screen Shot 2022-08-29 at 12.02.3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6192" y="2132325"/>
            <a:ext cx="10478189" cy="6974795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gnu_parallel_2cores (runparallel.slurm - the submitting script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99717">
              <a:defRPr sz="4088"/>
            </a:lvl1pPr>
          </a:lstStyle>
          <a:p>
            <a:pPr/>
            <a:r>
              <a:t>gnu_parallel_2cores (runparallel.slurm - the submitting script)</a:t>
            </a:r>
          </a:p>
        </p:txBody>
      </p:sp>
      <p:sp>
        <p:nvSpPr>
          <p:cNvPr id="199" name="SLURM batch commands for submitting jobs…"/>
          <p:cNvSpPr txBox="1"/>
          <p:nvPr/>
        </p:nvSpPr>
        <p:spPr>
          <a:xfrm>
            <a:off x="18881264" y="2327115"/>
            <a:ext cx="4764136" cy="11014979"/>
          </a:xfrm>
          <a:prstGeom prst="rect">
            <a:avLst/>
          </a:prstGeom>
          <a:ln w="1270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/>
          <a:p>
            <a:pPr marL="542925" indent="-542925" algn="l" defTabSz="739378">
              <a:spcBef>
                <a:spcPts val="5300"/>
              </a:spcBef>
              <a:buSzPct val="75000"/>
              <a:buChar char="•"/>
              <a:defRPr sz="342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SLURM batch commands for submitting jobs</a:t>
            </a:r>
          </a:p>
          <a:p>
            <a:pPr lvl="1" marL="857250" indent="-457200" algn="l" defTabSz="739378">
              <a:spcBef>
                <a:spcPts val="5300"/>
              </a:spcBef>
              <a:buSzPct val="75000"/>
              <a:buChar char="•"/>
              <a:defRPr sz="28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Partition - group of nodes based on hardware (debug is for short 30 min jobs)</a:t>
            </a:r>
          </a:p>
          <a:p>
            <a:pPr lvl="1" marL="857250" indent="-457200" algn="l" defTabSz="739378">
              <a:spcBef>
                <a:spcPts val="5300"/>
              </a:spcBef>
              <a:buSzPct val="75000"/>
              <a:buChar char="•"/>
              <a:defRPr sz="28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Exclusive - request entire node to yourself</a:t>
            </a:r>
          </a:p>
          <a:p>
            <a:pPr lvl="1" marL="857250" indent="-457200" algn="l" defTabSz="739378">
              <a:spcBef>
                <a:spcPts val="5300"/>
              </a:spcBef>
              <a:buSzPct val="75000"/>
              <a:buChar char="•"/>
              <a:defRPr sz="28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ntask - # of tasks expected</a:t>
            </a:r>
          </a:p>
          <a:p>
            <a:pPr lvl="1" marL="857250" indent="-457200" algn="l" defTabSz="739378">
              <a:spcBef>
                <a:spcPts val="5300"/>
              </a:spcBef>
              <a:buSzPct val="75000"/>
              <a:buChar char="•"/>
              <a:defRPr sz="28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Output/error - gives output/error file with job ID as name</a:t>
            </a:r>
          </a:p>
          <a:p>
            <a:pPr lvl="1" marL="857250" indent="-457200" algn="l" defTabSz="739378">
              <a:spcBef>
                <a:spcPts val="5300"/>
              </a:spcBef>
              <a:buSzPct val="75000"/>
              <a:buChar char="•"/>
              <a:defRPr sz="28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Time - requested time</a:t>
            </a:r>
          </a:p>
        </p:txBody>
      </p:sp>
      <p:sp>
        <p:nvSpPr>
          <p:cNvPr id="200" name="Rectangle"/>
          <p:cNvSpPr/>
          <p:nvPr/>
        </p:nvSpPr>
        <p:spPr>
          <a:xfrm>
            <a:off x="3497301" y="2414455"/>
            <a:ext cx="3891002" cy="2237927"/>
          </a:xfrm>
          <a:prstGeom prst="rect">
            <a:avLst/>
          </a:prstGeom>
          <a:ln w="38100">
            <a:solidFill>
              <a:srgbClr val="941100"/>
            </a:solidFill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01" name="First line is always the shebang"/>
          <p:cNvSpPr txBox="1"/>
          <p:nvPr/>
        </p:nvSpPr>
        <p:spPr>
          <a:xfrm>
            <a:off x="218722" y="2018583"/>
            <a:ext cx="2812412" cy="1501784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marL="494665" indent="-494665" algn="l" defTabSz="673655">
              <a:spcBef>
                <a:spcPts val="4800"/>
              </a:spcBef>
              <a:buSzPct val="75000"/>
              <a:buChar char="•"/>
              <a:defRPr sz="287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First line is always the shebang </a:t>
            </a:r>
          </a:p>
        </p:txBody>
      </p:sp>
      <p:sp>
        <p:nvSpPr>
          <p:cNvPr id="202" name="Line"/>
          <p:cNvSpPr/>
          <p:nvPr/>
        </p:nvSpPr>
        <p:spPr>
          <a:xfrm>
            <a:off x="7375182" y="3791430"/>
            <a:ext cx="11487454" cy="1"/>
          </a:xfrm>
          <a:prstGeom prst="line">
            <a:avLst/>
          </a:prstGeom>
          <a:ln w="114300">
            <a:solidFill>
              <a:srgbClr val="9411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203" name="After loading GNU Parallel, change the compiler to an older version for Vina"/>
          <p:cNvSpPr txBox="1"/>
          <p:nvPr/>
        </p:nvSpPr>
        <p:spPr>
          <a:xfrm>
            <a:off x="10206561" y="5068396"/>
            <a:ext cx="8451736" cy="1102654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marL="597217" indent="-597217" algn="l" defTabSz="813315">
              <a:spcBef>
                <a:spcPts val="5800"/>
              </a:spcBef>
              <a:buSzPct val="75000"/>
              <a:buChar char="•"/>
              <a:defRPr sz="297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After loading GNU Parallel, change the compiler to an older version for Vina</a:t>
            </a:r>
          </a:p>
        </p:txBody>
      </p:sp>
      <p:sp>
        <p:nvSpPr>
          <p:cNvPr id="204" name="Makes docking folder"/>
          <p:cNvSpPr txBox="1"/>
          <p:nvPr/>
        </p:nvSpPr>
        <p:spPr>
          <a:xfrm>
            <a:off x="493909" y="7250060"/>
            <a:ext cx="2582202" cy="1501784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marL="494665" indent="-494665" algn="l" defTabSz="673655">
              <a:spcBef>
                <a:spcPts val="4800"/>
              </a:spcBef>
              <a:buSzPct val="75000"/>
              <a:buChar char="•"/>
              <a:defRPr sz="287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Makes docking folder</a:t>
            </a:r>
          </a:p>
        </p:txBody>
      </p:sp>
      <p:sp>
        <p:nvSpPr>
          <p:cNvPr id="205" name="The variable “total” is the output of commands shown in backquotes (returns single number)"/>
          <p:cNvSpPr txBox="1"/>
          <p:nvPr/>
        </p:nvSpPr>
        <p:spPr>
          <a:xfrm>
            <a:off x="8893040" y="6505031"/>
            <a:ext cx="8451736" cy="1236747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marL="500697" indent="-500697" algn="l" defTabSz="681870">
              <a:spcBef>
                <a:spcPts val="4900"/>
              </a:spcBef>
              <a:buSzPct val="75000"/>
              <a:buChar char="•"/>
              <a:defRPr sz="2905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The variable “total” is the output of commands shown in backquotes (returns single number)</a:t>
            </a:r>
          </a:p>
        </p:txBody>
      </p:sp>
      <p:sp>
        <p:nvSpPr>
          <p:cNvPr id="206" name="Parallel is the program that will manage our serial jobs.…"/>
          <p:cNvSpPr txBox="1"/>
          <p:nvPr/>
        </p:nvSpPr>
        <p:spPr>
          <a:xfrm>
            <a:off x="3136036" y="9045031"/>
            <a:ext cx="15425028" cy="4164097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/>
          <a:p>
            <a:pPr marL="422275" indent="-422275" algn="l" defTabSz="575071">
              <a:spcBef>
                <a:spcPts val="4100"/>
              </a:spcBef>
              <a:buSzPct val="75000"/>
              <a:buChar char="•"/>
              <a:defRPr sz="245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Parallel is the program that will manage our serial jobs.</a:t>
            </a:r>
          </a:p>
          <a:p>
            <a:pPr lvl="1" marL="733425" indent="-422275" algn="l" defTabSz="575071">
              <a:spcBef>
                <a:spcPts val="4100"/>
              </a:spcBef>
              <a:buSzPct val="75000"/>
              <a:buChar char="•"/>
              <a:defRPr sz="245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- - progress : job progress information printed in the SLURM error file</a:t>
            </a:r>
          </a:p>
          <a:p>
            <a:pPr lvl="1" marL="733425" indent="-422275" algn="l" defTabSz="575071">
              <a:spcBef>
                <a:spcPts val="4100"/>
              </a:spcBef>
              <a:buSzPct val="75000"/>
              <a:buChar char="•"/>
              <a:defRPr sz="245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- - jobs # : run up to # jobs in parallel</a:t>
            </a:r>
          </a:p>
          <a:p>
            <a:pPr lvl="1" marL="733425" indent="-422275" algn="l" defTabSz="575071">
              <a:spcBef>
                <a:spcPts val="4100"/>
              </a:spcBef>
              <a:buSzPct val="75000"/>
              <a:buChar char="•"/>
              <a:defRPr sz="245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Bash rundocking.sh : execute the rundocking.sh script</a:t>
            </a:r>
          </a:p>
          <a:p>
            <a:pPr lvl="1" marL="733425" indent="-422275" algn="l" defTabSz="575071">
              <a:spcBef>
                <a:spcPts val="4100"/>
              </a:spcBef>
              <a:buSzPct val="75000"/>
              <a:buChar char="•"/>
              <a:defRPr sz="245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::: $seq( 1 $total) argument for parallel is a sequence of numbers from 1 to the variable total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nu_parallel_2cores (rundocking.sh - the docking script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57225">
              <a:defRPr sz="4480"/>
            </a:lvl1pPr>
          </a:lstStyle>
          <a:p>
            <a:pPr/>
            <a:r>
              <a:t>gnu_parallel_2cores (rundocking.sh - the docking script)</a:t>
            </a:r>
          </a:p>
        </p:txBody>
      </p:sp>
      <p:sp>
        <p:nvSpPr>
          <p:cNvPr id="209" name="The variable “compound” is the output of the commands in backquotes (returns the compound name based on line number)…"/>
          <p:cNvSpPr txBox="1"/>
          <p:nvPr/>
        </p:nvSpPr>
        <p:spPr>
          <a:xfrm>
            <a:off x="2106932" y="6030502"/>
            <a:ext cx="19707143" cy="6367338"/>
          </a:xfrm>
          <a:prstGeom prst="rect">
            <a:avLst/>
          </a:prstGeom>
          <a:ln w="1270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/>
          <a:p>
            <a:pPr marL="524827" indent="-524827" algn="l" defTabSz="714732">
              <a:spcBef>
                <a:spcPts val="5100"/>
              </a:spcBef>
              <a:buSzPct val="75000"/>
              <a:buChar char="•"/>
              <a:defRPr sz="3306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The variable “compound” is the output of the commands in backquotes (returns the compound name based on line number)</a:t>
            </a:r>
          </a:p>
          <a:p>
            <a:pPr lvl="1" marL="911542" indent="-524827" algn="l" defTabSz="714732">
              <a:spcBef>
                <a:spcPts val="5100"/>
              </a:spcBef>
              <a:buSzPct val="75000"/>
              <a:buChar char="•"/>
              <a:defRPr sz="3306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AWK is a function for text/data processing, NR is built in AWK variable to return line (NR = number of records)</a:t>
            </a:r>
          </a:p>
          <a:p>
            <a:pPr lvl="1" marL="911542" indent="-524827" algn="l" defTabSz="714732">
              <a:spcBef>
                <a:spcPts val="5100"/>
              </a:spcBef>
              <a:buSzPct val="75000"/>
              <a:buChar char="•"/>
              <a:defRPr sz="3306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$1 is the first argument given to the bash script </a:t>
            </a:r>
          </a:p>
          <a:p>
            <a:pPr lvl="1" marL="911542" indent="-524827" algn="l" defTabSz="714732">
              <a:spcBef>
                <a:spcPts val="5100"/>
              </a:spcBef>
              <a:buSzPct val="75000"/>
              <a:buChar char="•"/>
              <a:defRPr sz="3306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i.e. In the runparallel.slurm script, the first job ran:</a:t>
            </a:r>
          </a:p>
          <a:p>
            <a:pPr lvl="3" marL="1684972" indent="-524827" algn="l" defTabSz="714732">
              <a:spcBef>
                <a:spcPts val="5100"/>
              </a:spcBef>
              <a:buSzPct val="75000"/>
              <a:buChar char="•"/>
              <a:defRPr sz="3306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 bash rundocking.sh 1 ( bash &lt;script&gt; &lt;argument 1&gt; .. )</a:t>
            </a:r>
          </a:p>
        </p:txBody>
      </p:sp>
      <p:sp>
        <p:nvSpPr>
          <p:cNvPr id="210" name="First line is always the shebang"/>
          <p:cNvSpPr txBox="1"/>
          <p:nvPr/>
        </p:nvSpPr>
        <p:spPr>
          <a:xfrm>
            <a:off x="929178" y="2297983"/>
            <a:ext cx="7789666" cy="735323"/>
          </a:xfrm>
          <a:prstGeom prst="rect">
            <a:avLst/>
          </a:prstGeom>
          <a:solidFill>
            <a:srgbClr val="FFFFFF"/>
          </a:solidFill>
          <a:ln w="635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marL="603250" indent="-603250" algn="l">
              <a:spcBef>
                <a:spcPts val="5900"/>
              </a:spcBef>
              <a:buSzPct val="75000"/>
              <a:buChar char="•"/>
              <a:defRPr sz="3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First line is always the shebang </a:t>
            </a:r>
          </a:p>
        </p:txBody>
      </p:sp>
      <p:pic>
        <p:nvPicPr>
          <p:cNvPr id="211" name="Screen Shot 2022-08-29 at 12.04.20 PM.png" descr="Screen Shot 2022-08-29 at 12.04.2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3246" y="3173934"/>
            <a:ext cx="23857508" cy="22559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he History of AutoDock [1]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History of AutoDock [1]</a:t>
            </a:r>
          </a:p>
        </p:txBody>
      </p:sp>
      <p:sp>
        <p:nvSpPr>
          <p:cNvPr id="127" name="Review: Goodsell, Sanner, Olson, and Forli, Protein Sci (2021). doi: 10.1002/pro.3934…"/>
          <p:cNvSpPr txBox="1"/>
          <p:nvPr>
            <p:ph type="body" sz="half" idx="1"/>
          </p:nvPr>
        </p:nvSpPr>
        <p:spPr>
          <a:xfrm>
            <a:off x="738601" y="2327115"/>
            <a:ext cx="11631579" cy="11014979"/>
          </a:xfrm>
          <a:prstGeom prst="rect">
            <a:avLst/>
          </a:prstGeom>
        </p:spPr>
        <p:txBody>
          <a:bodyPr/>
          <a:lstStyle/>
          <a:p>
            <a:pPr marL="228600" indent="-228600">
              <a:spcBef>
                <a:spcPts val="3000"/>
              </a:spcBef>
              <a:buSzPct val="100000"/>
              <a:buAutoNum type="arabicPeriod" startAt="1"/>
            </a:pPr>
            <a:r>
              <a:t> </a:t>
            </a:r>
            <a:r>
              <a:rPr b="1"/>
              <a:t>Review:</a:t>
            </a:r>
            <a:r>
              <a:t> Goodsell, Sanner, Olson, and Forli, Protein Sci (2021). doi: 10.1002/pro.3934</a:t>
            </a:r>
          </a:p>
          <a:p>
            <a:pPr marL="228600" indent="-228600">
              <a:spcBef>
                <a:spcPts val="3000"/>
              </a:spcBef>
              <a:buSzPct val="100000"/>
              <a:buAutoNum type="arabicPeriod" startAt="1"/>
            </a:pPr>
            <a:r>
              <a:t> </a:t>
            </a:r>
            <a:r>
              <a:rPr b="1"/>
              <a:t>AutoDock:</a:t>
            </a:r>
            <a:r>
              <a:t> Goodsell and Olson, Proteins (1990). doi: 10.1002/prot.340080302</a:t>
            </a:r>
          </a:p>
          <a:p>
            <a:pPr marL="228600" indent="-228600">
              <a:spcBef>
                <a:spcPts val="3000"/>
              </a:spcBef>
              <a:buSzPct val="100000"/>
              <a:buAutoNum type="arabicPeriod" startAt="1"/>
            </a:pPr>
            <a:r>
              <a:t> </a:t>
            </a:r>
            <a:r>
              <a:rPr b="1"/>
              <a:t>AutoDock 4.2:</a:t>
            </a:r>
            <a:r>
              <a:t> Morris, Huey, and Lindstrom, Sanner, Belew, Goodsell, and Olson, J Comp Chem (2009). doi: 10.1002/jcc.21256</a:t>
            </a:r>
          </a:p>
          <a:p>
            <a:pPr marL="228600" indent="-228600">
              <a:spcBef>
                <a:spcPts val="3000"/>
              </a:spcBef>
              <a:buSzPct val="100000"/>
              <a:buAutoNum type="arabicPeriod" startAt="1"/>
            </a:pPr>
            <a:r>
              <a:t> </a:t>
            </a:r>
            <a:r>
              <a:rPr b="1"/>
              <a:t>AutoDock Vina:</a:t>
            </a:r>
            <a:r>
              <a:t> Trott and Olson, J Comp Chem (2010). doi: 10.1002/jcc.21334</a:t>
            </a:r>
          </a:p>
          <a:p>
            <a:pPr marL="228600" indent="-228600">
              <a:spcBef>
                <a:spcPts val="3000"/>
              </a:spcBef>
              <a:buSzPct val="100000"/>
              <a:buAutoNum type="arabicPeriod" startAt="1"/>
            </a:pPr>
            <a:r>
              <a:t> </a:t>
            </a:r>
            <a:r>
              <a:rPr b="1"/>
              <a:t>AutoDockFR:</a:t>
            </a:r>
            <a:r>
              <a:t> Ravindranath, Forli, Goodsell, Olson, and Sanner, PLoS Comput Biol (2015). doi: 10.1371/journal.pcbi.1004586</a:t>
            </a:r>
          </a:p>
          <a:p>
            <a:pPr marL="228600" indent="-228600">
              <a:spcBef>
                <a:spcPts val="3000"/>
              </a:spcBef>
              <a:buSzPct val="100000"/>
              <a:buAutoNum type="arabicPeriod" startAt="1"/>
            </a:pPr>
            <a:r>
              <a:t> </a:t>
            </a:r>
            <a:r>
              <a:rPr b="1"/>
              <a:t>AutoDockCrankRep (peptide docking):</a:t>
            </a:r>
            <a:r>
              <a:t> Zhang and Sanner, Bioinformatics (2019). doi: 10.1093/bioinformatics/btz459</a:t>
            </a:r>
          </a:p>
        </p:txBody>
      </p:sp>
      <p:pic>
        <p:nvPicPr>
          <p:cNvPr id="12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61817" y="2254908"/>
            <a:ext cx="6739398" cy="105212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hoosing a Docking Engine [1]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Choosing a Docking Engine [1]</a:t>
            </a:r>
          </a:p>
        </p:txBody>
      </p:sp>
      <p:pic>
        <p:nvPicPr>
          <p:cNvPr id="13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875" y="2879593"/>
            <a:ext cx="24384000" cy="84648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he Scoring Fun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Scoring Function</a:t>
            </a:r>
          </a:p>
        </p:txBody>
      </p:sp>
      <p:sp>
        <p:nvSpPr>
          <p:cNvPr id="134" name="[7] Huey, Morris, Olson and Goodsell, J Comput Chem (2007). doi: 10.1002/jcc.20634…"/>
          <p:cNvSpPr txBox="1"/>
          <p:nvPr>
            <p:ph type="body" idx="1"/>
          </p:nvPr>
        </p:nvSpPr>
        <p:spPr>
          <a:xfrm>
            <a:off x="153243" y="6403748"/>
            <a:ext cx="22443804" cy="7158480"/>
          </a:xfrm>
          <a:prstGeom prst="rect">
            <a:avLst/>
          </a:prstGeom>
        </p:spPr>
        <p:txBody>
          <a:bodyPr/>
          <a:lstStyle/>
          <a:p>
            <a:pPr/>
            <a:r>
              <a:t>[7] Huey, Morris, Olson and Goodsell, J Comput Chem (2007). doi: 10.1002/jcc.20634</a:t>
            </a:r>
          </a:p>
          <a:p>
            <a:pPr/>
            <a:r>
              <a:t>The AutoDock force field is [7]</a:t>
            </a:r>
          </a:p>
          <a:p>
            <a:pPr/>
          </a:p>
          <a:p>
            <a:pPr/>
            <a:r>
              <a:t>The free energy scoring function is </a:t>
            </a:r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8853" y="2497235"/>
            <a:ext cx="8672585" cy="3325192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Equation"/>
          <p:cNvSpPr txBox="1"/>
          <p:nvPr/>
        </p:nvSpPr>
        <p:spPr>
          <a:xfrm>
            <a:off x="1977296" y="8608993"/>
            <a:ext cx="21277864" cy="152558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/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V</m:t>
                  </m:r>
                  <m:r>
                    <a:rPr xmlns:a="http://schemas.openxmlformats.org/drawingml/2006/main" sz="3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b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sub>
                  </m:sSub>
                  <m:limLow>
                    <m:e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</m:e>
                    <m:lim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lim>
                  </m:limLow>
                  <m:d>
                    <m:dPr>
                      <m:ctrlP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begChr m:val="["/>
                      <m:endChr m:val="]"/>
                    </m:dPr>
                    <m:e>
                      <m:f>
                        <m:fPr>
                          <m:ctrlP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sSub>
                            <m:e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b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</m:sSub>
                        </m:num>
                        <m:den>
                          <m:sSubSup>
                            <m:e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b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  <m:sup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bSup>
                        </m:den>
                      </m:f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f>
                        <m:fPr>
                          <m:ctrlP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sSub>
                            <m:e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B</m:t>
                              </m:r>
                            </m:e>
                            <m:sub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</m:sSub>
                        </m:num>
                        <m:den>
                          <m:sSubSup>
                            <m:e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b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  <m:sup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bSup>
                        </m:den>
                      </m:f>
                    </m:e>
                  </m:d>
                  <m:r>
                    <a:rPr xmlns:a="http://schemas.openxmlformats.org/drawingml/2006/main" sz="3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+</m:t>
                  </m:r>
                  <m:sSub>
                    <m:e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b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b</m:t>
                      </m:r>
                    </m:sub>
                  </m:sSub>
                  <m:limLow>
                    <m:e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</m:e>
                    <m:lim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lim>
                  </m:limLow>
                  <m:r>
                    <a:rPr xmlns:a="http://schemas.openxmlformats.org/drawingml/2006/main" sz="3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3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3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3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d>
                    <m:dPr>
                      <m:ctrlP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begChr m:val="["/>
                      <m:endChr m:val="]"/>
                    </m:dPr>
                    <m:e>
                      <m:f>
                        <m:fPr>
                          <m:ctrlP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sSub>
                            <m:e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e>
                            <m:sub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</m:sSub>
                        </m:num>
                        <m:den>
                          <m:sSubSup>
                            <m:e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b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  <m:sup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bSup>
                        </m:den>
                      </m:f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f>
                        <m:fPr>
                          <m:ctrlP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sSub>
                            <m:e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D</m:t>
                              </m:r>
                            </m:e>
                            <m:sub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</m:sSub>
                        </m:num>
                        <m:den>
                          <m:sSubSup>
                            <m:e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b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  <m:sup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sup>
                          </m:sSubSup>
                        </m:den>
                      </m:f>
                    </m:e>
                  </m:d>
                  <m:r>
                    <a:rPr xmlns:a="http://schemas.openxmlformats.org/drawingml/2006/main" sz="3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+</m:t>
                  </m:r>
                  <m:sSub>
                    <m:e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b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c</m:t>
                      </m:r>
                    </m:sub>
                  </m:sSub>
                  <m:limLow>
                    <m:e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</m:e>
                    <m:lim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lim>
                  </m:limLow>
                  <m:f>
                    <m:fPr>
                      <m:ctrlP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sSub>
                        <m:e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q</m:t>
                          </m:r>
                        </m:e>
                        <m:sub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>
                        <m:e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q</m:t>
                          </m:r>
                        </m:e>
                        <m:sub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</m:num>
                    <m:den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ε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e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r</m:t>
                          </m:r>
                        </m:e>
                        <m:sub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sSub>
                        <m:e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r</m:t>
                          </m:r>
                        </m:e>
                        <m:sub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</m:den>
                  </m:f>
                  <m:r>
                    <a:rPr xmlns:a="http://schemas.openxmlformats.org/drawingml/2006/main" sz="3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+</m:t>
                  </m:r>
                  <m:sSub>
                    <m:e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b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s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</m:t>
                      </m:r>
                    </m:sub>
                  </m:sSub>
                  <m:limLow>
                    <m:e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</m:e>
                    <m:lim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lim>
                  </m:limLow>
                  <m:d>
                    <m:dPr>
                      <m:ctrlP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sSub>
                        <m:e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>
                        <m:e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e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sSub>
                        <m:e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</m:e>
                  </m:d>
                  <m:r>
                    <m:rPr>
                      <m:sty m:val="p"/>
                    </m:rPr>
                    <a:rPr xmlns:a="http://schemas.openxmlformats.org/drawingml/2006/main" sz="3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exp</m:t>
                  </m:r>
                  <m:d>
                    <m:dPr>
                      <m:ctrlP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r>
                        <a:rPr xmlns:a="http://schemas.openxmlformats.org/drawingml/2006/main" sz="3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f>
                        <m:fPr>
                          <m:ctrlP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sSubSup>
                            <m:e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r</m:t>
                              </m:r>
                            </m:e>
                            <m:sub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j</m:t>
                              </m:r>
                            </m:sub>
                            <m:sup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xmlns:a="http://schemas.openxmlformats.org/drawingml/2006/main" sz="3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sSup>
                            <m:e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</m:e>
                            <m:sup>
                              <m:r>
                                <a:rPr xmlns:a="http://schemas.openxmlformats.org/drawingml/2006/main" sz="3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e>
                  </m:d>
                </m:oMath>
              </m:oMathPara>
            </a14:m>
            <a:endParaRPr sz="3800"/>
          </a:p>
        </p:txBody>
      </p:sp>
      <p:sp>
        <p:nvSpPr>
          <p:cNvPr id="137" name="Equation"/>
          <p:cNvSpPr txBox="1"/>
          <p:nvPr/>
        </p:nvSpPr>
        <p:spPr>
          <a:xfrm>
            <a:off x="3689763" y="11446116"/>
            <a:ext cx="17290225" cy="103154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/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4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Δ</m:t>
                  </m:r>
                  <m:r>
                    <a:rPr xmlns:a="http://schemas.openxmlformats.org/drawingml/2006/main" sz="4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G</m:t>
                  </m:r>
                  <m:r>
                    <a:rPr xmlns:a="http://schemas.openxmlformats.org/drawingml/2006/main" sz="4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d>
                    <m:dPr>
                      <m:ctrlPr>
                        <a:rPr xmlns:a="http://schemas.openxmlformats.org/drawingml/2006/main" sz="4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sSubSup>
                        <m:e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b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o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u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  <m:sup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sup>
                      </m:sSubSup>
                      <m:r>
                        <a:rPr xmlns:a="http://schemas.openxmlformats.org/drawingml/2006/main" sz="4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sSubSup>
                        <m:e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u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b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o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u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  <m:sup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sup>
                      </m:sSubSup>
                    </m:e>
                  </m:d>
                  <m:r>
                    <a:rPr xmlns:a="http://schemas.openxmlformats.org/drawingml/2006/main" sz="4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+</m:t>
                  </m:r>
                  <m:d>
                    <m:dPr>
                      <m:ctrlPr>
                        <a:rPr xmlns:a="http://schemas.openxmlformats.org/drawingml/2006/main" sz="4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sSubSup>
                        <m:e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b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o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u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  <m:sup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</m:sup>
                      </m:sSubSup>
                      <m:r>
                        <a:rPr xmlns:a="http://schemas.openxmlformats.org/drawingml/2006/main" sz="4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sSubSup>
                        <m:e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u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b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o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u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  <m:sup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</m:sup>
                      </m:sSubSup>
                    </m:e>
                  </m:d>
                  <m:r>
                    <a:rPr xmlns:a="http://schemas.openxmlformats.org/drawingml/2006/main" sz="4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+</m:t>
                  </m:r>
                  <m:d>
                    <m:dPr>
                      <m:ctrlPr>
                        <a:rPr xmlns:a="http://schemas.openxmlformats.org/drawingml/2006/main" sz="4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sSubSup>
                        <m:e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b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o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u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  <m:sup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sup>
                      </m:sSubSup>
                      <m:r>
                        <a:rPr xmlns:a="http://schemas.openxmlformats.org/drawingml/2006/main" sz="4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sSubSup>
                        <m:e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u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b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o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u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sub>
                        <m:sup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sup>
                      </m:sSubSup>
                      <m:r>
                        <a:rPr xmlns:a="http://schemas.openxmlformats.org/drawingml/2006/main" sz="4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xmlns:a="http://schemas.openxmlformats.org/drawingml/2006/main" sz="4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  <m:sSub>
                        <m:e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sub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c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o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xmlns:a="http://schemas.openxmlformats.org/drawingml/2006/main" sz="4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f</m:t>
                          </m:r>
                        </m:sub>
                      </m:sSub>
                    </m:e>
                  </m:d>
                </m:oMath>
              </m:oMathPara>
            </a14:m>
            <a:endParaRPr sz="44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he Search Algorith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Search Algorithm</a:t>
            </a:r>
          </a:p>
        </p:txBody>
      </p:sp>
      <p:sp>
        <p:nvSpPr>
          <p:cNvPr id="140" name="Needs to explore enough of the available conformational space in a timely manner…"/>
          <p:cNvSpPr txBox="1"/>
          <p:nvPr>
            <p:ph type="body" idx="1"/>
          </p:nvPr>
        </p:nvSpPr>
        <p:spPr>
          <a:xfrm>
            <a:off x="738601" y="2327115"/>
            <a:ext cx="13846711" cy="11014979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2900"/>
              </a:spcBef>
            </a:pPr>
            <a:r>
              <a:t>Needs to explore enough of the available conformational space in a timely manner</a:t>
            </a:r>
          </a:p>
          <a:p>
            <a:pPr>
              <a:spcBef>
                <a:spcPts val="2900"/>
              </a:spcBef>
            </a:pPr>
            <a:r>
              <a:t>For a protein target, </a:t>
            </a:r>
            <a:r>
              <a:rPr b="1"/>
              <a:t>volumetric maps</a:t>
            </a:r>
            <a:r>
              <a:t> are precalculated [3]</a:t>
            </a:r>
          </a:p>
          <a:p>
            <a:pPr lvl="1" marL="952500" indent="-508000">
              <a:spcBef>
                <a:spcPts val="2900"/>
              </a:spcBef>
            </a:pPr>
            <a:r>
              <a:t>the target protein is embedded in a grid</a:t>
            </a:r>
          </a:p>
          <a:p>
            <a:pPr lvl="1" marL="952500" indent="-508000">
              <a:spcBef>
                <a:spcPts val="2900"/>
              </a:spcBef>
            </a:pPr>
            <a:r>
              <a:t>a probe attom is sequentially placed at each grid point</a:t>
            </a:r>
          </a:p>
          <a:p>
            <a:pPr lvl="1" marL="952500" indent="-508000">
              <a:spcBef>
                <a:spcPts val="2900"/>
              </a:spcBef>
            </a:pPr>
            <a:r>
              <a:t>the interaction energy between the probe atom and the target is computed  </a:t>
            </a:r>
          </a:p>
          <a:p>
            <a:pPr lvl="1" marL="952500" indent="-508000">
              <a:spcBef>
                <a:spcPts val="2900"/>
              </a:spcBef>
            </a:pPr>
            <a:r>
              <a:t>the value for the interaction energy is saved on the grid</a:t>
            </a:r>
          </a:p>
          <a:p>
            <a:pPr lvl="1" marL="952500" indent="-508000">
              <a:spcBef>
                <a:spcPts val="2900"/>
              </a:spcBef>
            </a:pPr>
            <a:r>
              <a:t>See also http://www.csb.yale.edu/userguides/datamanip/autodock/html/Using_AutoDock_305.1.html</a:t>
            </a:r>
          </a:p>
          <a:p>
            <a:pPr>
              <a:spcBef>
                <a:spcPts val="2900"/>
              </a:spcBef>
            </a:pPr>
            <a:r>
              <a:t>AutoDock 4 Search is carried out by combining Lamarckian genetic algorithm and local search</a:t>
            </a:r>
          </a:p>
          <a:p>
            <a:pPr>
              <a:spcBef>
                <a:spcPts val="2900"/>
              </a:spcBef>
            </a:pPr>
            <a:r>
              <a:t>AutoDock Vina search is carried out by combining Monte Carlo algorithm and local search</a:t>
            </a:r>
          </a:p>
        </p:txBody>
      </p:sp>
      <p:pic>
        <p:nvPicPr>
          <p:cNvPr id="1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07207" y="2871624"/>
            <a:ext cx="9804401" cy="8305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Virtual Scree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Virtual Screening</a:t>
            </a:r>
          </a:p>
        </p:txBody>
      </p:sp>
      <p:sp>
        <p:nvSpPr>
          <p:cNvPr id="144" name="Automated evaluation of compound libraries for synthesis, purchase, or test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Automated evaluation of compound libraries for synthesis, purchase, or testing</a:t>
            </a:r>
          </a:p>
          <a:p>
            <a:pPr/>
            <a:r>
              <a:t>Predicting the binding affinity of Venetoclax to Bcl-2 ~1 min</a:t>
            </a:r>
          </a:p>
          <a:p>
            <a:pPr/>
            <a:r>
              <a:t>Does this mean we can only screen ~1,400 compounds/day ???? </a:t>
            </a:r>
          </a:p>
          <a:p>
            <a:pPr/>
            <a:r>
              <a:t>Maximize the use of computational resources, typically performed on a high performance cluster</a:t>
            </a:r>
          </a:p>
          <a:p>
            <a:pPr marL="0" indent="0">
              <a:buSzTx/>
              <a:buNone/>
            </a:pPr>
          </a:p>
          <a:p>
            <a:pPr/>
            <a:r>
              <a:t>The general protocol is:</a:t>
            </a:r>
          </a:p>
          <a:p>
            <a:pPr lvl="1" marL="952500" indent="-508000"/>
            <a:r>
              <a:t>Compound library preparation </a:t>
            </a:r>
          </a:p>
          <a:p>
            <a:pPr lvl="1" marL="952500" indent="-508000"/>
            <a:r>
              <a:t>Protein preparation</a:t>
            </a:r>
          </a:p>
          <a:p>
            <a:pPr lvl="1" marL="952500" indent="-508000"/>
            <a:r>
              <a:t>Your favorite docking program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ompound Librar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Compound Libraries</a:t>
            </a:r>
          </a:p>
        </p:txBody>
      </p:sp>
      <p:sp>
        <p:nvSpPr>
          <p:cNvPr id="147" name="NCI Diversity Sets (https://wiki.nci.nih.gov/display/ncidtpdata/compound+sets)…"/>
          <p:cNvSpPr txBox="1"/>
          <p:nvPr>
            <p:ph type="body" idx="1"/>
          </p:nvPr>
        </p:nvSpPr>
        <p:spPr>
          <a:xfrm>
            <a:off x="738601" y="2344048"/>
            <a:ext cx="22906798" cy="11014980"/>
          </a:xfrm>
          <a:prstGeom prst="rect">
            <a:avLst/>
          </a:prstGeom>
        </p:spPr>
        <p:txBody>
          <a:bodyPr/>
          <a:lstStyle/>
          <a:p>
            <a:pPr/>
            <a:r>
              <a:t>NCI Diversity Sets (</a:t>
            </a:r>
            <a:r>
              <a:rPr u="sng">
                <a:hlinkClick r:id="rId2" invalidUrl="" action="" tgtFrame="" tooltip="" history="1" highlightClick="0" endSnd="0"/>
              </a:rPr>
              <a:t>https://wiki.nci.nih.gov/display/ncidtpdata/compound+sets</a:t>
            </a:r>
            <a:r>
              <a:t>)</a:t>
            </a:r>
          </a:p>
          <a:p>
            <a:pPr/>
            <a:r>
              <a:t>Zinc Database (</a:t>
            </a:r>
            <a:r>
              <a:rPr u="sng">
                <a:hlinkClick r:id="rId3" invalidUrl="" action="" tgtFrame="" tooltip="" history="1" highlightClick="0" endSnd="0"/>
              </a:rPr>
              <a:t>https://zinc.docking.org</a:t>
            </a:r>
            <a:r>
              <a:t>)</a:t>
            </a:r>
          </a:p>
          <a:p>
            <a:pPr/>
            <a:r>
              <a:t>These files should contain 3D coordinates for the compound of interest</a:t>
            </a:r>
          </a:p>
          <a:p>
            <a:pPr/>
            <a:r>
              <a:t>For virtual screening with AutoDock Vina, the compound files must be PDBQT format</a:t>
            </a:r>
          </a:p>
          <a:p>
            <a:pPr/>
            <a:r>
              <a:t>Custom libraries </a:t>
            </a:r>
          </a:p>
          <a:p>
            <a:pPr lvl="1" marL="952500" indent="-508000"/>
            <a:r>
              <a:t>ChemDraw</a:t>
            </a:r>
          </a:p>
          <a:p>
            <a:pPr lvl="1" marL="952500" indent="-508000"/>
            <a:r>
              <a:t>RDkit</a:t>
            </a:r>
          </a:p>
          <a:p>
            <a:pPr lvl="1" marL="952500" indent="-508000"/>
            <a:r>
              <a:t>Obabel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utori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Tutorial</a:t>
            </a:r>
          </a:p>
        </p:txBody>
      </p:sp>
      <p:sp>
        <p:nvSpPr>
          <p:cNvPr id="150" name="Goal: Virtually screen Bcl-2 (PDB 6O0K) to identify new compounds for the BH3-binding domai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73087" indent="-573087" defTabSz="780454">
              <a:spcBef>
                <a:spcPts val="5600"/>
              </a:spcBef>
              <a:defRPr sz="3609"/>
            </a:pPr>
            <a:r>
              <a:rPr b="1"/>
              <a:t>Goal:</a:t>
            </a:r>
            <a:r>
              <a:t> Virtually screen Bcl-2 (PDB 6O0K) to identify new compounds for the BH3-binding domain</a:t>
            </a:r>
          </a:p>
          <a:p>
            <a:pPr marL="573087" indent="-573087" defTabSz="780454">
              <a:spcBef>
                <a:spcPts val="5600"/>
              </a:spcBef>
              <a:defRPr sz="3609"/>
            </a:pPr>
            <a:r>
              <a:t>Compound library contains the NCI Diversity Set 5 (99/1593 compounds), and Venetoclax</a:t>
            </a:r>
          </a:p>
          <a:p>
            <a:pPr marL="573087" indent="-573087" defTabSz="780454">
              <a:spcBef>
                <a:spcPts val="5600"/>
              </a:spcBef>
              <a:defRPr sz="3609"/>
            </a:pPr>
            <a:r>
              <a:t>Docking with AutoDock Vina:</a:t>
            </a:r>
          </a:p>
          <a:p>
            <a:pPr lvl="1" marL="904875" indent="-482600" defTabSz="780454">
              <a:spcBef>
                <a:spcPts val="5600"/>
              </a:spcBef>
              <a:defRPr sz="3040"/>
            </a:pPr>
            <a:r>
              <a:t>Single compound</a:t>
            </a:r>
          </a:p>
          <a:p>
            <a:pPr lvl="1" marL="904875" indent="-482600" defTabSz="780454">
              <a:spcBef>
                <a:spcPts val="5600"/>
              </a:spcBef>
              <a:defRPr sz="3040"/>
            </a:pPr>
            <a:r>
              <a:t>Virtual Screening</a:t>
            </a:r>
          </a:p>
          <a:p>
            <a:pPr lvl="2" marL="1266825" indent="-422275" defTabSz="780454">
              <a:spcBef>
                <a:spcPts val="5600"/>
              </a:spcBef>
              <a:defRPr sz="2660"/>
            </a:pPr>
            <a:r>
              <a:t>Without using external libraries</a:t>
            </a:r>
          </a:p>
          <a:p>
            <a:pPr lvl="2" marL="1266825" indent="-422275" defTabSz="780454">
              <a:spcBef>
                <a:spcPts val="5600"/>
              </a:spcBef>
              <a:defRPr sz="2660"/>
            </a:pPr>
            <a:r>
              <a:t>With GNU Parallel (1, 2, 4, or 8 cores/job)</a:t>
            </a:r>
          </a:p>
          <a:p>
            <a:pPr marL="573087" indent="-573087" defTabSz="780454">
              <a:spcBef>
                <a:spcPts val="5600"/>
              </a:spcBef>
              <a:defRPr sz="3609"/>
            </a:pPr>
            <a:r>
              <a:t>PDBQT files can be made with AutoDock Tools (</a:t>
            </a:r>
            <a:r>
              <a:rPr u="sng">
                <a:hlinkClick r:id="rId2" invalidUrl="" action="" tgtFrame="" tooltip="" history="1" highlightClick="0" endSnd="0"/>
              </a:rPr>
              <a:t>https://ccsb.scripps.edu/mgltools/downloads/</a:t>
            </a:r>
            <a:r>
              <a:t>)</a:t>
            </a:r>
          </a:p>
          <a:p>
            <a:pPr marL="573087" indent="-573087" defTabSz="780454">
              <a:spcBef>
                <a:spcPts val="5600"/>
              </a:spcBef>
              <a:defRPr sz="3609"/>
            </a:pPr>
            <a:r>
              <a:t>In this tutorial, the *.receptor.pdbqt and search box information was obtained from last weeks Bcl-2 docking. The Diversity Set 5 compounds was converted with OBabel.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dock.conf Ex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dock.conf Example</a:t>
            </a:r>
          </a:p>
        </p:txBody>
      </p:sp>
      <p:pic>
        <p:nvPicPr>
          <p:cNvPr id="153" name="Screen Shot 2022-08-29 at 10.47.04 AM.png" descr="Screen Shot 2022-08-29 at 10.47.0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9308" y="3647235"/>
            <a:ext cx="10831305" cy="64215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Screen Shot 2022-08-24 at 10.58.51 AM.png" descr="Screen Shot 2022-08-24 at 10.58.51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898142" y="2075733"/>
            <a:ext cx="8732550" cy="10281055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Rectangle"/>
          <p:cNvSpPr/>
          <p:nvPr/>
        </p:nvSpPr>
        <p:spPr>
          <a:xfrm>
            <a:off x="2275963" y="5553678"/>
            <a:ext cx="2160333" cy="1448700"/>
          </a:xfrm>
          <a:prstGeom prst="rect">
            <a:avLst/>
          </a:prstGeom>
          <a:ln w="63500">
            <a:solidFill>
              <a:srgbClr val="941100"/>
            </a:solidFill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56" name="Rectangle"/>
          <p:cNvSpPr/>
          <p:nvPr/>
        </p:nvSpPr>
        <p:spPr>
          <a:xfrm>
            <a:off x="2275963" y="7226981"/>
            <a:ext cx="2160333" cy="1448699"/>
          </a:xfrm>
          <a:prstGeom prst="rect">
            <a:avLst/>
          </a:prstGeom>
          <a:ln w="63500">
            <a:solidFill>
              <a:srgbClr val="941100"/>
            </a:solidFill>
            <a:miter lim="400000"/>
          </a:ln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57" name="Line"/>
          <p:cNvSpPr/>
          <p:nvPr/>
        </p:nvSpPr>
        <p:spPr>
          <a:xfrm>
            <a:off x="4520982" y="6223000"/>
            <a:ext cx="9324224" cy="0"/>
          </a:xfrm>
          <a:prstGeom prst="line">
            <a:avLst/>
          </a:prstGeom>
          <a:ln w="139700">
            <a:solidFill>
              <a:srgbClr val="9411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58" name="Line"/>
          <p:cNvSpPr/>
          <p:nvPr/>
        </p:nvSpPr>
        <p:spPr>
          <a:xfrm flipV="1">
            <a:off x="4520982" y="6925797"/>
            <a:ext cx="9717304" cy="1025534"/>
          </a:xfrm>
          <a:prstGeom prst="line">
            <a:avLst/>
          </a:prstGeom>
          <a:ln w="139700">
            <a:solidFill>
              <a:srgbClr val="9411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59" name="Line"/>
          <p:cNvSpPr/>
          <p:nvPr/>
        </p:nvSpPr>
        <p:spPr>
          <a:xfrm flipV="1">
            <a:off x="5004822" y="8764517"/>
            <a:ext cx="9318816" cy="725667"/>
          </a:xfrm>
          <a:prstGeom prst="line">
            <a:avLst/>
          </a:prstGeom>
          <a:ln w="139700">
            <a:solidFill>
              <a:srgbClr val="9411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60" name="Line"/>
          <p:cNvSpPr/>
          <p:nvPr/>
        </p:nvSpPr>
        <p:spPr>
          <a:xfrm>
            <a:off x="1471841" y="3639266"/>
            <a:ext cx="12566239" cy="1"/>
          </a:xfrm>
          <a:prstGeom prst="line">
            <a:avLst/>
          </a:prstGeom>
          <a:ln w="139700">
            <a:solidFill>
              <a:srgbClr val="9411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61" name="Line"/>
          <p:cNvSpPr/>
          <p:nvPr/>
        </p:nvSpPr>
        <p:spPr>
          <a:xfrm flipV="1">
            <a:off x="1548279" y="3725126"/>
            <a:ext cx="1" cy="6265748"/>
          </a:xfrm>
          <a:prstGeom prst="line">
            <a:avLst/>
          </a:prstGeom>
          <a:ln w="127000">
            <a:solidFill>
              <a:srgbClr val="9411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62" name="Line"/>
          <p:cNvSpPr/>
          <p:nvPr/>
        </p:nvSpPr>
        <p:spPr>
          <a:xfrm>
            <a:off x="1508754" y="9927559"/>
            <a:ext cx="861452" cy="1"/>
          </a:xfrm>
          <a:prstGeom prst="line">
            <a:avLst/>
          </a:prstGeom>
          <a:ln w="127000">
            <a:solidFill>
              <a:srgbClr val="9411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63" name="Exhaustiveness - number of independent runs from random initial configurations…"/>
          <p:cNvSpPr txBox="1"/>
          <p:nvPr/>
        </p:nvSpPr>
        <p:spPr>
          <a:xfrm>
            <a:off x="798523" y="10593585"/>
            <a:ext cx="12108330" cy="2743001"/>
          </a:xfrm>
          <a:prstGeom prst="rect">
            <a:avLst/>
          </a:prstGeom>
          <a:ln w="127000">
            <a:solidFill>
              <a:srgbClr val="9411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/>
          <a:p>
            <a:pPr marL="488632" indent="-488632" algn="l" defTabSz="665440">
              <a:spcBef>
                <a:spcPts val="4700"/>
              </a:spcBef>
              <a:buSzPct val="75000"/>
              <a:buChar char="•"/>
              <a:defRPr sz="3078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Exhaustiveness - number of independent runs from random initial configurations</a:t>
            </a:r>
          </a:p>
          <a:p>
            <a:pPr marL="488632" indent="-488632" algn="l" defTabSz="665440">
              <a:spcBef>
                <a:spcPts val="4700"/>
              </a:spcBef>
              <a:buSzPct val="75000"/>
              <a:buChar char="•"/>
              <a:defRPr sz="3078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Each run: 1) random perturbation, 2) local optimization (evaluates scoring function), and 3) selection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